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50C57C8-BC05-4751-A891-01DC198315EF}" type="datetimeFigureOut">
              <a:rPr lang="en-US" smtClean="0"/>
              <a:t>3/18/2021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9F94C8-8CE5-4D34-86C1-F5B97B449592}" type="slidenum">
              <a:rPr lang="en-US" smtClean="0"/>
              <a:t>‹#›</a:t>
            </a:fld>
            <a:endParaRPr lang="en-US"/>
          </a:p>
        </p:txBody>
      </p:sp>
    </p:spTree>
    <p:extLst>
      <p:ext uri="{BB962C8B-B14F-4D97-AF65-F5344CB8AC3E}">
        <p14:creationId xmlns:p14="http://schemas.microsoft.com/office/powerpoint/2010/main" val="31225261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0C57C8-BC05-4751-A891-01DC198315EF}" type="datetimeFigureOut">
              <a:rPr lang="en-US" smtClean="0"/>
              <a:t>3/18/2021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9F94C8-8CE5-4D34-86C1-F5B97B449592}" type="slidenum">
              <a:rPr lang="en-US" smtClean="0"/>
              <a:t>‹#›</a:t>
            </a:fld>
            <a:endParaRPr lang="en-US"/>
          </a:p>
        </p:txBody>
      </p:sp>
    </p:spTree>
    <p:extLst>
      <p:ext uri="{BB962C8B-B14F-4D97-AF65-F5344CB8AC3E}">
        <p14:creationId xmlns:p14="http://schemas.microsoft.com/office/powerpoint/2010/main" val="23332285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0C57C8-BC05-4751-A891-01DC198315EF}" type="datetimeFigureOut">
              <a:rPr lang="en-US" smtClean="0"/>
              <a:t>3/18/2021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9F94C8-8CE5-4D34-86C1-F5B97B449592}" type="slidenum">
              <a:rPr lang="en-US" smtClean="0"/>
              <a:t>‹#›</a:t>
            </a:fld>
            <a:endParaRPr lang="en-US"/>
          </a:p>
        </p:txBody>
      </p:sp>
    </p:spTree>
    <p:extLst>
      <p:ext uri="{BB962C8B-B14F-4D97-AF65-F5344CB8AC3E}">
        <p14:creationId xmlns:p14="http://schemas.microsoft.com/office/powerpoint/2010/main" val="19488729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0C57C8-BC05-4751-A891-01DC198315EF}" type="datetimeFigureOut">
              <a:rPr lang="en-US" smtClean="0"/>
              <a:t>3/18/2021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9F94C8-8CE5-4D34-86C1-F5B97B449592}" type="slidenum">
              <a:rPr lang="en-US" smtClean="0"/>
              <a:t>‹#›</a:t>
            </a:fld>
            <a:endParaRPr lang="en-US"/>
          </a:p>
        </p:txBody>
      </p:sp>
    </p:spTree>
    <p:extLst>
      <p:ext uri="{BB962C8B-B14F-4D97-AF65-F5344CB8AC3E}">
        <p14:creationId xmlns:p14="http://schemas.microsoft.com/office/powerpoint/2010/main" val="36826832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50C57C8-BC05-4751-A891-01DC198315EF}" type="datetimeFigureOut">
              <a:rPr lang="en-US" smtClean="0"/>
              <a:t>3/18/2021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9F94C8-8CE5-4D34-86C1-F5B97B449592}" type="slidenum">
              <a:rPr lang="en-US" smtClean="0"/>
              <a:t>‹#›</a:t>
            </a:fld>
            <a:endParaRPr lang="en-US"/>
          </a:p>
        </p:txBody>
      </p:sp>
    </p:spTree>
    <p:extLst>
      <p:ext uri="{BB962C8B-B14F-4D97-AF65-F5344CB8AC3E}">
        <p14:creationId xmlns:p14="http://schemas.microsoft.com/office/powerpoint/2010/main" val="6989838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50C57C8-BC05-4751-A891-01DC198315EF}" type="datetimeFigureOut">
              <a:rPr lang="en-US" smtClean="0"/>
              <a:t>3/18/2021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9F94C8-8CE5-4D34-86C1-F5B97B449592}" type="slidenum">
              <a:rPr lang="en-US" smtClean="0"/>
              <a:t>‹#›</a:t>
            </a:fld>
            <a:endParaRPr lang="en-US"/>
          </a:p>
        </p:txBody>
      </p:sp>
    </p:spTree>
    <p:extLst>
      <p:ext uri="{BB962C8B-B14F-4D97-AF65-F5344CB8AC3E}">
        <p14:creationId xmlns:p14="http://schemas.microsoft.com/office/powerpoint/2010/main" val="35793745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50C57C8-BC05-4751-A891-01DC198315EF}" type="datetimeFigureOut">
              <a:rPr lang="en-US" smtClean="0"/>
              <a:t>3/18/2021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09F94C8-8CE5-4D34-86C1-F5B97B449592}" type="slidenum">
              <a:rPr lang="en-US" smtClean="0"/>
              <a:t>‹#›</a:t>
            </a:fld>
            <a:endParaRPr lang="en-US"/>
          </a:p>
        </p:txBody>
      </p:sp>
    </p:spTree>
    <p:extLst>
      <p:ext uri="{BB962C8B-B14F-4D97-AF65-F5344CB8AC3E}">
        <p14:creationId xmlns:p14="http://schemas.microsoft.com/office/powerpoint/2010/main" val="25480418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50C57C8-BC05-4751-A891-01DC198315EF}" type="datetimeFigureOut">
              <a:rPr lang="en-US" smtClean="0"/>
              <a:t>3/18/2021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09F94C8-8CE5-4D34-86C1-F5B97B449592}" type="slidenum">
              <a:rPr lang="en-US" smtClean="0"/>
              <a:t>‹#›</a:t>
            </a:fld>
            <a:endParaRPr lang="en-US"/>
          </a:p>
        </p:txBody>
      </p:sp>
    </p:spTree>
    <p:extLst>
      <p:ext uri="{BB962C8B-B14F-4D97-AF65-F5344CB8AC3E}">
        <p14:creationId xmlns:p14="http://schemas.microsoft.com/office/powerpoint/2010/main" val="11152639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0C57C8-BC05-4751-A891-01DC198315EF}" type="datetimeFigureOut">
              <a:rPr lang="en-US" smtClean="0"/>
              <a:t>3/18/2021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9F94C8-8CE5-4D34-86C1-F5B97B449592}" type="slidenum">
              <a:rPr lang="en-US" smtClean="0"/>
              <a:t>‹#›</a:t>
            </a:fld>
            <a:endParaRPr lang="en-US"/>
          </a:p>
        </p:txBody>
      </p:sp>
    </p:spTree>
    <p:extLst>
      <p:ext uri="{BB962C8B-B14F-4D97-AF65-F5344CB8AC3E}">
        <p14:creationId xmlns:p14="http://schemas.microsoft.com/office/powerpoint/2010/main" val="8911176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50C57C8-BC05-4751-A891-01DC198315EF}" type="datetimeFigureOut">
              <a:rPr lang="en-US" smtClean="0"/>
              <a:t>3/18/2021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9F94C8-8CE5-4D34-86C1-F5B97B449592}" type="slidenum">
              <a:rPr lang="en-US" smtClean="0"/>
              <a:t>‹#›</a:t>
            </a:fld>
            <a:endParaRPr lang="en-US"/>
          </a:p>
        </p:txBody>
      </p:sp>
    </p:spTree>
    <p:extLst>
      <p:ext uri="{BB962C8B-B14F-4D97-AF65-F5344CB8AC3E}">
        <p14:creationId xmlns:p14="http://schemas.microsoft.com/office/powerpoint/2010/main" val="40292138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50C57C8-BC05-4751-A891-01DC198315EF}" type="datetimeFigureOut">
              <a:rPr lang="en-US" smtClean="0"/>
              <a:t>3/18/2021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9F94C8-8CE5-4D34-86C1-F5B97B449592}" type="slidenum">
              <a:rPr lang="en-US" smtClean="0"/>
              <a:t>‹#›</a:t>
            </a:fld>
            <a:endParaRPr lang="en-US"/>
          </a:p>
        </p:txBody>
      </p:sp>
    </p:spTree>
    <p:extLst>
      <p:ext uri="{BB962C8B-B14F-4D97-AF65-F5344CB8AC3E}">
        <p14:creationId xmlns:p14="http://schemas.microsoft.com/office/powerpoint/2010/main" val="4087318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0C57C8-BC05-4751-A891-01DC198315EF}" type="datetimeFigureOut">
              <a:rPr lang="en-US" smtClean="0"/>
              <a:t>3/18/2021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9F94C8-8CE5-4D34-86C1-F5B97B449592}" type="slidenum">
              <a:rPr lang="en-US" smtClean="0"/>
              <a:t>‹#›</a:t>
            </a:fld>
            <a:endParaRPr lang="en-US"/>
          </a:p>
        </p:txBody>
      </p:sp>
    </p:spTree>
    <p:extLst>
      <p:ext uri="{BB962C8B-B14F-4D97-AF65-F5344CB8AC3E}">
        <p14:creationId xmlns:p14="http://schemas.microsoft.com/office/powerpoint/2010/main" val="28351266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5534" y="696036"/>
            <a:ext cx="11696132" cy="5601533"/>
          </a:xfrm>
          <a:prstGeom prst="rect">
            <a:avLst/>
          </a:prstGeom>
          <a:noFill/>
        </p:spPr>
        <p:txBody>
          <a:bodyPr wrap="square" rtlCol="0">
            <a:spAutoFit/>
          </a:bodyPr>
          <a:lstStyle/>
          <a:p>
            <a:pPr algn="ctr"/>
            <a:r>
              <a:rPr lang="en-US" dirty="0" smtClean="0">
                <a:latin typeface="Cambria" panose="02040503050406030204" pitchFamily="18" charset="0"/>
                <a:ea typeface="Cambria" panose="02040503050406030204" pitchFamily="18" charset="0"/>
                <a:cs typeface="Arial" panose="020B0604020202020204" pitchFamily="34" charset="0"/>
              </a:rPr>
              <a:t> </a:t>
            </a:r>
            <a:r>
              <a:rPr lang="en-US" sz="2800" b="1" u="sng" dirty="0" smtClean="0">
                <a:solidFill>
                  <a:srgbClr val="0070C0"/>
                </a:solidFill>
                <a:latin typeface="Cambria" panose="02040503050406030204" pitchFamily="18" charset="0"/>
                <a:ea typeface="Cambria" panose="02040503050406030204" pitchFamily="18" charset="0"/>
                <a:cs typeface="Arial" panose="020B0604020202020204" pitchFamily="34" charset="0"/>
              </a:rPr>
              <a:t>INTRODUCTION TO REPERTORY</a:t>
            </a:r>
          </a:p>
          <a:p>
            <a:pPr algn="just">
              <a:lnSpc>
                <a:spcPct val="150000"/>
              </a:lnSpc>
            </a:pPr>
            <a:endParaRPr lang="en-US" sz="2000" dirty="0" smtClean="0">
              <a:latin typeface="Cambria" panose="02040503050406030204" pitchFamily="18" charset="0"/>
              <a:ea typeface="Cambria" panose="02040503050406030204" pitchFamily="18" charset="0"/>
              <a:cs typeface="Arial" panose="020B0604020202020204" pitchFamily="34" charset="0"/>
            </a:endParaRPr>
          </a:p>
          <a:p>
            <a:pPr algn="just">
              <a:lnSpc>
                <a:spcPct val="150000"/>
              </a:lnSpc>
            </a:pPr>
            <a:r>
              <a:rPr lang="en-US" sz="2000" dirty="0" smtClean="0">
                <a:latin typeface="Cambria" panose="02040503050406030204" pitchFamily="18" charset="0"/>
                <a:ea typeface="Cambria" panose="02040503050406030204" pitchFamily="18" charset="0"/>
                <a:cs typeface="Arial" panose="020B0604020202020204" pitchFamily="34" charset="0"/>
              </a:rPr>
              <a:t>Repertory is a storehouse of knowledge…the word Repertory originates from the Latin word </a:t>
            </a:r>
            <a:r>
              <a:rPr lang="en-US" sz="2000" b="1" dirty="0" smtClean="0">
                <a:solidFill>
                  <a:srgbClr val="FF0000"/>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cs typeface="Arial" panose="020B0604020202020204" pitchFamily="34" charset="0"/>
              </a:rPr>
              <a:t>“ </a:t>
            </a:r>
            <a:r>
              <a:rPr lang="en-US" sz="2000" b="1" dirty="0" err="1" smtClean="0">
                <a:solidFill>
                  <a:srgbClr val="FF0000"/>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cs typeface="Arial" panose="020B0604020202020204" pitchFamily="34" charset="0"/>
              </a:rPr>
              <a:t>Repertorium</a:t>
            </a:r>
            <a:r>
              <a:rPr lang="en-US" sz="2000" b="1" dirty="0" smtClean="0">
                <a:solidFill>
                  <a:srgbClr val="FF0000"/>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cs typeface="Arial" panose="020B0604020202020204" pitchFamily="34" charset="0"/>
              </a:rPr>
              <a:t>” </a:t>
            </a:r>
            <a:r>
              <a:rPr lang="en-US" sz="2000" dirty="0" smtClean="0">
                <a:latin typeface="Cambria" panose="02040503050406030204" pitchFamily="18" charset="0"/>
                <a:ea typeface="Cambria" panose="02040503050406030204" pitchFamily="18" charset="0"/>
                <a:cs typeface="Arial" panose="020B0604020202020204" pitchFamily="34" charset="0"/>
              </a:rPr>
              <a:t>which means a storehouse where the things are arranged systematically in an alphabetical order.</a:t>
            </a:r>
          </a:p>
          <a:p>
            <a:pPr lvl="0" algn="just">
              <a:lnSpc>
                <a:spcPct val="150000"/>
              </a:lnSpc>
            </a:pPr>
            <a:endParaRPr lang="en-US" sz="2000" dirty="0" smtClean="0">
              <a:latin typeface="Cambria" panose="02040503050406030204" pitchFamily="18" charset="0"/>
              <a:ea typeface="Cambria" panose="02040503050406030204" pitchFamily="18" charset="0"/>
              <a:cs typeface="Arial" panose="020B0604020202020204" pitchFamily="34" charset="0"/>
            </a:endParaRPr>
          </a:p>
          <a:p>
            <a:pPr lvl="0" algn="just">
              <a:lnSpc>
                <a:spcPct val="150000"/>
              </a:lnSpc>
            </a:pPr>
            <a:r>
              <a:rPr lang="en-US" sz="2000" b="1" u="sng" dirty="0" smtClean="0">
                <a:solidFill>
                  <a:srgbClr val="FF0000"/>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cs typeface="Arial" panose="020B0604020202020204" pitchFamily="34" charset="0"/>
              </a:rPr>
              <a:t>DEFINATION</a:t>
            </a:r>
            <a:r>
              <a:rPr lang="en-US" sz="2000" b="1" dirty="0" smtClean="0">
                <a:solidFill>
                  <a:srgbClr val="FF0000"/>
                </a:solidFill>
                <a:latin typeface="Cambria" panose="02040503050406030204" pitchFamily="18" charset="0"/>
                <a:ea typeface="Cambria" panose="02040503050406030204" pitchFamily="18" charset="0"/>
                <a:cs typeface="Arial" panose="020B0604020202020204" pitchFamily="34" charset="0"/>
              </a:rPr>
              <a:t>…….</a:t>
            </a:r>
          </a:p>
          <a:p>
            <a:pPr lvl="0" algn="just">
              <a:lnSpc>
                <a:spcPct val="150000"/>
              </a:lnSpc>
            </a:pPr>
            <a:r>
              <a:rPr lang="en-US" sz="2000" dirty="0" smtClean="0">
                <a:latin typeface="Cambria" panose="02040503050406030204" pitchFamily="18" charset="0"/>
                <a:ea typeface="Cambria" panose="02040503050406030204" pitchFamily="18" charset="0"/>
                <a:cs typeface="Arial" panose="020B0604020202020204" pitchFamily="34" charset="0"/>
              </a:rPr>
              <a:t>Repertory is systematically and logically arranged index to the Homoeopathic </a:t>
            </a:r>
            <a:r>
              <a:rPr lang="en-US" sz="2000" dirty="0" err="1" smtClean="0">
                <a:latin typeface="Cambria" panose="02040503050406030204" pitchFamily="18" charset="0"/>
                <a:ea typeface="Cambria" panose="02040503050406030204" pitchFamily="18" charset="0"/>
                <a:cs typeface="Arial" panose="020B0604020202020204" pitchFamily="34" charset="0"/>
              </a:rPr>
              <a:t>Materia</a:t>
            </a:r>
            <a:r>
              <a:rPr lang="en-US" sz="2000" dirty="0" smtClean="0">
                <a:latin typeface="Cambria" panose="02040503050406030204" pitchFamily="18" charset="0"/>
                <a:ea typeface="Cambria" panose="02040503050406030204" pitchFamily="18" charset="0"/>
                <a:cs typeface="Arial" panose="020B0604020202020204" pitchFamily="34" charset="0"/>
              </a:rPr>
              <a:t> </a:t>
            </a:r>
            <a:r>
              <a:rPr lang="en-US" sz="2000" dirty="0" err="1" smtClean="0">
                <a:latin typeface="Cambria" panose="02040503050406030204" pitchFamily="18" charset="0"/>
                <a:ea typeface="Cambria" panose="02040503050406030204" pitchFamily="18" charset="0"/>
                <a:cs typeface="Arial" panose="020B0604020202020204" pitchFamily="34" charset="0"/>
              </a:rPr>
              <a:t>Medica</a:t>
            </a:r>
            <a:r>
              <a:rPr lang="en-US" sz="2000" dirty="0" smtClean="0">
                <a:latin typeface="Cambria" panose="02040503050406030204" pitchFamily="18" charset="0"/>
                <a:ea typeface="Cambria" panose="02040503050406030204" pitchFamily="18" charset="0"/>
                <a:cs typeface="Arial" panose="020B0604020202020204" pitchFamily="34" charset="0"/>
              </a:rPr>
              <a:t>, full of information collected from toxicology, drug proving and clinical experience. The repertory helps us to find out the required symptoms together with medicines or group of medicines having different grades. Repertory is bridge between </a:t>
            </a:r>
            <a:r>
              <a:rPr lang="en-US" sz="2000" dirty="0" err="1" smtClean="0">
                <a:latin typeface="Cambria" panose="02040503050406030204" pitchFamily="18" charset="0"/>
                <a:ea typeface="Cambria" panose="02040503050406030204" pitchFamily="18" charset="0"/>
                <a:cs typeface="Arial" panose="020B0604020202020204" pitchFamily="34" charset="0"/>
              </a:rPr>
              <a:t>Materia</a:t>
            </a:r>
            <a:r>
              <a:rPr lang="en-US" sz="2000" dirty="0" smtClean="0">
                <a:latin typeface="Cambria" panose="02040503050406030204" pitchFamily="18" charset="0"/>
                <a:ea typeface="Cambria" panose="02040503050406030204" pitchFamily="18" charset="0"/>
                <a:cs typeface="Arial" panose="020B0604020202020204" pitchFamily="34" charset="0"/>
              </a:rPr>
              <a:t> </a:t>
            </a:r>
            <a:r>
              <a:rPr lang="en-US" sz="2000" dirty="0" err="1" smtClean="0">
                <a:latin typeface="Cambria" panose="02040503050406030204" pitchFamily="18" charset="0"/>
                <a:ea typeface="Cambria" panose="02040503050406030204" pitchFamily="18" charset="0"/>
                <a:cs typeface="Arial" panose="020B0604020202020204" pitchFamily="34" charset="0"/>
              </a:rPr>
              <a:t>Medica</a:t>
            </a:r>
            <a:r>
              <a:rPr lang="en-US" sz="2000" dirty="0" smtClean="0">
                <a:latin typeface="Cambria" panose="02040503050406030204" pitchFamily="18" charset="0"/>
                <a:ea typeface="Cambria" panose="02040503050406030204" pitchFamily="18" charset="0"/>
                <a:cs typeface="Arial" panose="020B0604020202020204" pitchFamily="34" charset="0"/>
              </a:rPr>
              <a:t> and </a:t>
            </a:r>
            <a:r>
              <a:rPr lang="en-US" sz="2000" dirty="0" err="1" smtClean="0">
                <a:latin typeface="Cambria" panose="02040503050406030204" pitchFamily="18" charset="0"/>
                <a:ea typeface="Cambria" panose="02040503050406030204" pitchFamily="18" charset="0"/>
                <a:cs typeface="Arial" panose="020B0604020202020204" pitchFamily="34" charset="0"/>
              </a:rPr>
              <a:t>Organon</a:t>
            </a:r>
            <a:r>
              <a:rPr lang="en-US" sz="2000" dirty="0" smtClean="0">
                <a:latin typeface="Cambria" panose="02040503050406030204" pitchFamily="18" charset="0"/>
                <a:ea typeface="Cambria" panose="02040503050406030204" pitchFamily="18" charset="0"/>
                <a:cs typeface="Arial" panose="020B0604020202020204" pitchFamily="34" charset="0"/>
              </a:rPr>
              <a:t>.</a:t>
            </a:r>
          </a:p>
          <a:p>
            <a:pPr>
              <a:lnSpc>
                <a:spcPct val="150000"/>
              </a:lnSpc>
            </a:pPr>
            <a:endParaRPr lang="en-US" sz="2000" dirty="0"/>
          </a:p>
        </p:txBody>
      </p:sp>
    </p:spTree>
    <p:extLst>
      <p:ext uri="{BB962C8B-B14F-4D97-AF65-F5344CB8AC3E}">
        <p14:creationId xmlns:p14="http://schemas.microsoft.com/office/powerpoint/2010/main" val="35259797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4842" y="150126"/>
            <a:ext cx="11313994" cy="8109912"/>
          </a:xfrm>
          <a:prstGeom prst="rect">
            <a:avLst/>
          </a:prstGeom>
          <a:noFill/>
        </p:spPr>
        <p:txBody>
          <a:bodyPr wrap="square" rtlCol="0">
            <a:spAutoFit/>
          </a:bodyPr>
          <a:lstStyle/>
          <a:p>
            <a:pPr algn="ctr"/>
            <a:r>
              <a:rPr lang="en-US" sz="2000" b="1" u="sng" dirty="0" smtClean="0">
                <a:latin typeface="Cambria" panose="02040503050406030204" pitchFamily="18" charset="0"/>
                <a:ea typeface="Cambria" panose="02040503050406030204" pitchFamily="18" charset="0"/>
              </a:rPr>
              <a:t>CLASSIFICATION OF REPERTORIES</a:t>
            </a:r>
          </a:p>
          <a:p>
            <a:r>
              <a:rPr lang="en-US" sz="2400" b="1" dirty="0" smtClean="0">
                <a:latin typeface="Cambria" panose="02040503050406030204" pitchFamily="18" charset="0"/>
                <a:ea typeface="Cambria" panose="02040503050406030204" pitchFamily="18" charset="0"/>
              </a:rPr>
              <a:t>  </a:t>
            </a:r>
            <a:r>
              <a:rPr lang="en-US" dirty="0" smtClean="0">
                <a:latin typeface="Cambria" panose="02040503050406030204" pitchFamily="18" charset="0"/>
                <a:ea typeface="Cambria" panose="02040503050406030204" pitchFamily="18" charset="0"/>
              </a:rPr>
              <a:t>More than 200 repertories are available today which are helpful for different purposes. Hence its necessary to </a:t>
            </a:r>
          </a:p>
          <a:p>
            <a:r>
              <a:rPr lang="en-US" dirty="0">
                <a:latin typeface="Cambria" panose="02040503050406030204" pitchFamily="18" charset="0"/>
                <a:ea typeface="Cambria" panose="02040503050406030204" pitchFamily="18" charset="0"/>
              </a:rPr>
              <a:t> </a:t>
            </a:r>
            <a:r>
              <a:rPr lang="en-US" dirty="0" smtClean="0">
                <a:latin typeface="Cambria" panose="02040503050406030204" pitchFamily="18" charset="0"/>
                <a:ea typeface="Cambria" panose="02040503050406030204" pitchFamily="18" charset="0"/>
              </a:rPr>
              <a:t> classify them so that the proper utilization of repertories can be done.</a:t>
            </a:r>
          </a:p>
          <a:p>
            <a:pPr marL="342900" indent="-342900">
              <a:lnSpc>
                <a:spcPct val="150000"/>
              </a:lnSpc>
              <a:buAutoNum type="arabicPeriod"/>
            </a:pPr>
            <a:endParaRPr lang="en-US" dirty="0" smtClean="0">
              <a:latin typeface="Cambria" panose="02040503050406030204" pitchFamily="18" charset="0"/>
              <a:ea typeface="Cambria" panose="02040503050406030204" pitchFamily="18" charset="0"/>
            </a:endParaRPr>
          </a:p>
          <a:p>
            <a:pPr marL="342900" indent="-342900" algn="just">
              <a:lnSpc>
                <a:spcPct val="150000"/>
              </a:lnSpc>
              <a:buAutoNum type="arabicPeriod"/>
            </a:pPr>
            <a:r>
              <a:rPr lang="en-US" b="1" u="sng" dirty="0" smtClean="0">
                <a:solidFill>
                  <a:srgbClr val="FF0000"/>
                </a:solidFill>
                <a:latin typeface="Cambria" panose="02040503050406030204" pitchFamily="18" charset="0"/>
                <a:ea typeface="Cambria" panose="02040503050406030204" pitchFamily="18" charset="0"/>
              </a:rPr>
              <a:t>Based on philosophical concept</a:t>
            </a:r>
            <a:r>
              <a:rPr lang="en-US" dirty="0" smtClean="0">
                <a:latin typeface="Cambria" panose="02040503050406030204" pitchFamily="18" charset="0"/>
                <a:ea typeface="Cambria" panose="02040503050406030204" pitchFamily="18" charset="0"/>
              </a:rPr>
              <a:t>: Such repertories have distinct philosophies of their own. These are also known as </a:t>
            </a:r>
            <a:r>
              <a:rPr lang="en-US" b="1" dirty="0" smtClean="0">
                <a:solidFill>
                  <a:srgbClr val="FF0000"/>
                </a:solidFill>
                <a:latin typeface="Cambria" panose="02040503050406030204" pitchFamily="18" charset="0"/>
                <a:ea typeface="Cambria" panose="02040503050406030204" pitchFamily="18" charset="0"/>
              </a:rPr>
              <a:t>“ LOGICO UTILITARIAN REPERTORIES” </a:t>
            </a:r>
          </a:p>
          <a:p>
            <a:pPr algn="just">
              <a:lnSpc>
                <a:spcPct val="150000"/>
              </a:lnSpc>
            </a:pPr>
            <a:r>
              <a:rPr lang="en-US" dirty="0">
                <a:latin typeface="Cambria" panose="02040503050406030204" pitchFamily="18" charset="0"/>
                <a:ea typeface="Cambria" panose="02040503050406030204" pitchFamily="18" charset="0"/>
              </a:rPr>
              <a:t> </a:t>
            </a:r>
            <a:r>
              <a:rPr lang="en-US" dirty="0" smtClean="0">
                <a:latin typeface="Cambria" panose="02040503050406030204" pitchFamily="18" charset="0"/>
                <a:ea typeface="Cambria" panose="02040503050406030204" pitchFamily="18" charset="0"/>
              </a:rPr>
              <a:t>     </a:t>
            </a:r>
          </a:p>
          <a:p>
            <a:pPr algn="just">
              <a:lnSpc>
                <a:spcPct val="150000"/>
              </a:lnSpc>
            </a:pPr>
            <a:r>
              <a:rPr lang="en-US" dirty="0">
                <a:latin typeface="Cambria" panose="02040503050406030204" pitchFamily="18" charset="0"/>
                <a:ea typeface="Cambria" panose="02040503050406030204" pitchFamily="18" charset="0"/>
              </a:rPr>
              <a:t> </a:t>
            </a:r>
            <a:r>
              <a:rPr lang="en-US" dirty="0" smtClean="0">
                <a:latin typeface="Cambria" panose="02040503050406030204" pitchFamily="18" charset="0"/>
                <a:ea typeface="Cambria" panose="02040503050406030204" pitchFamily="18" charset="0"/>
              </a:rPr>
              <a:t> </a:t>
            </a:r>
            <a:r>
              <a:rPr lang="en-US" b="1" dirty="0" smtClean="0">
                <a:solidFill>
                  <a:srgbClr val="FF0000"/>
                </a:solidFill>
                <a:latin typeface="Cambria" panose="02040503050406030204" pitchFamily="18" charset="0"/>
                <a:ea typeface="Cambria" panose="02040503050406030204" pitchFamily="18" charset="0"/>
              </a:rPr>
              <a:t>A.  </a:t>
            </a:r>
            <a:r>
              <a:rPr lang="en-US" b="1" u="sng" dirty="0" smtClean="0">
                <a:solidFill>
                  <a:srgbClr val="FF0000"/>
                </a:solidFill>
                <a:latin typeface="Cambria" panose="02040503050406030204" pitchFamily="18" charset="0"/>
                <a:ea typeface="Cambria" panose="02040503050406030204" pitchFamily="18" charset="0"/>
              </a:rPr>
              <a:t>Based on the concept of Generals to Particulars</a:t>
            </a:r>
            <a:r>
              <a:rPr lang="en-US" b="1" dirty="0" smtClean="0">
                <a:solidFill>
                  <a:srgbClr val="FF0000"/>
                </a:solidFill>
                <a:latin typeface="Cambria" panose="02040503050406030204" pitchFamily="18" charset="0"/>
                <a:ea typeface="Cambria" panose="02040503050406030204" pitchFamily="18" charset="0"/>
              </a:rPr>
              <a:t>: </a:t>
            </a:r>
            <a:r>
              <a:rPr lang="en-US" dirty="0">
                <a:latin typeface="Cambria" panose="02040503050406030204" pitchFamily="18" charset="0"/>
                <a:ea typeface="Cambria" panose="02040503050406030204" pitchFamily="18" charset="0"/>
              </a:rPr>
              <a:t>I</a:t>
            </a:r>
            <a:r>
              <a:rPr lang="en-US" dirty="0" smtClean="0">
                <a:latin typeface="Cambria" panose="02040503050406030204" pitchFamily="18" charset="0"/>
                <a:ea typeface="Cambria" panose="02040503050406030204" pitchFamily="18" charset="0"/>
              </a:rPr>
              <a:t>n such repertories general symptoms are given </a:t>
            </a:r>
          </a:p>
          <a:p>
            <a:pPr algn="just">
              <a:lnSpc>
                <a:spcPct val="150000"/>
              </a:lnSpc>
            </a:pPr>
            <a:r>
              <a:rPr lang="en-US" dirty="0">
                <a:latin typeface="Cambria" panose="02040503050406030204" pitchFamily="18" charset="0"/>
                <a:ea typeface="Cambria" panose="02040503050406030204" pitchFamily="18" charset="0"/>
              </a:rPr>
              <a:t> </a:t>
            </a:r>
            <a:r>
              <a:rPr lang="en-US" dirty="0" smtClean="0">
                <a:latin typeface="Cambria" panose="02040503050406030204" pitchFamily="18" charset="0"/>
                <a:ea typeface="Cambria" panose="02040503050406030204" pitchFamily="18" charset="0"/>
              </a:rPr>
              <a:t>       more importance, based on the logic of deduction. E.g. Kent’s Repertory, Complete Repertory,   </a:t>
            </a:r>
          </a:p>
          <a:p>
            <a:pPr algn="just">
              <a:lnSpc>
                <a:spcPct val="150000"/>
              </a:lnSpc>
            </a:pPr>
            <a:r>
              <a:rPr lang="en-US" dirty="0" smtClean="0">
                <a:latin typeface="Cambria" panose="02040503050406030204" pitchFamily="18" charset="0"/>
                <a:ea typeface="Cambria" panose="02040503050406030204" pitchFamily="18" charset="0"/>
              </a:rPr>
              <a:t>        Synthetic Repertory, Synthesis Repertory, Kent’s </a:t>
            </a:r>
            <a:r>
              <a:rPr lang="en-US" dirty="0" err="1" smtClean="0">
                <a:latin typeface="Cambria" panose="02040503050406030204" pitchFamily="18" charset="0"/>
                <a:ea typeface="Cambria" panose="02040503050406030204" pitchFamily="18" charset="0"/>
              </a:rPr>
              <a:t>Repertorium</a:t>
            </a:r>
            <a:r>
              <a:rPr lang="en-US" dirty="0" smtClean="0">
                <a:latin typeface="Cambria" panose="02040503050406030204" pitchFamily="18" charset="0"/>
                <a:ea typeface="Cambria" panose="02040503050406030204" pitchFamily="18" charset="0"/>
              </a:rPr>
              <a:t> </a:t>
            </a:r>
            <a:r>
              <a:rPr lang="en-US" dirty="0" err="1" smtClean="0">
                <a:latin typeface="Cambria" panose="02040503050406030204" pitchFamily="18" charset="0"/>
                <a:ea typeface="Cambria" panose="02040503050406030204" pitchFamily="18" charset="0"/>
              </a:rPr>
              <a:t>Generale</a:t>
            </a:r>
            <a:r>
              <a:rPr lang="en-US" dirty="0" smtClean="0">
                <a:latin typeface="Cambria" panose="02040503050406030204" pitchFamily="18" charset="0"/>
                <a:ea typeface="Cambria" panose="02040503050406030204" pitchFamily="18" charset="0"/>
              </a:rPr>
              <a:t> </a:t>
            </a:r>
            <a:r>
              <a:rPr lang="en-US" dirty="0" err="1" smtClean="0">
                <a:latin typeface="Cambria" panose="02040503050406030204" pitchFamily="18" charset="0"/>
                <a:ea typeface="Cambria" panose="02040503050406030204" pitchFamily="18" charset="0"/>
              </a:rPr>
              <a:t>Etc</a:t>
            </a:r>
            <a:endParaRPr lang="en-US" dirty="0" smtClean="0">
              <a:latin typeface="Cambria" panose="02040503050406030204" pitchFamily="18" charset="0"/>
              <a:ea typeface="Cambria" panose="02040503050406030204" pitchFamily="18" charset="0"/>
            </a:endParaRPr>
          </a:p>
          <a:p>
            <a:pPr algn="just">
              <a:lnSpc>
                <a:spcPct val="150000"/>
              </a:lnSpc>
            </a:pPr>
            <a:endParaRPr lang="en-US" dirty="0" smtClean="0">
              <a:latin typeface="Cambria" panose="02040503050406030204" pitchFamily="18" charset="0"/>
              <a:ea typeface="Cambria" panose="02040503050406030204" pitchFamily="18" charset="0"/>
            </a:endParaRPr>
          </a:p>
          <a:p>
            <a:pPr algn="just">
              <a:lnSpc>
                <a:spcPct val="150000"/>
              </a:lnSpc>
            </a:pPr>
            <a:r>
              <a:rPr lang="en-US" dirty="0" smtClean="0">
                <a:latin typeface="Cambria" panose="02040503050406030204" pitchFamily="18" charset="0"/>
                <a:ea typeface="Cambria" panose="02040503050406030204" pitchFamily="18" charset="0"/>
              </a:rPr>
              <a:t>   </a:t>
            </a:r>
            <a:r>
              <a:rPr lang="en-US" b="1" dirty="0" smtClean="0">
                <a:solidFill>
                  <a:srgbClr val="FF0000"/>
                </a:solidFill>
                <a:latin typeface="Cambria" panose="02040503050406030204" pitchFamily="18" charset="0"/>
                <a:ea typeface="Cambria" panose="02040503050406030204" pitchFamily="18" charset="0"/>
              </a:rPr>
              <a:t>B.  </a:t>
            </a:r>
            <a:r>
              <a:rPr lang="en-US" b="1" u="sng" dirty="0" smtClean="0">
                <a:solidFill>
                  <a:srgbClr val="FF0000"/>
                </a:solidFill>
                <a:latin typeface="Cambria" panose="02040503050406030204" pitchFamily="18" charset="0"/>
                <a:ea typeface="Cambria" panose="02040503050406030204" pitchFamily="18" charset="0"/>
              </a:rPr>
              <a:t>Based on the concept of particulars to generals</a:t>
            </a:r>
            <a:r>
              <a:rPr lang="en-US" b="1" dirty="0" smtClean="0">
                <a:solidFill>
                  <a:srgbClr val="FF0000"/>
                </a:solidFill>
                <a:latin typeface="Cambria" panose="02040503050406030204" pitchFamily="18" charset="0"/>
                <a:ea typeface="Cambria" panose="02040503050406030204" pitchFamily="18" charset="0"/>
              </a:rPr>
              <a:t>: </a:t>
            </a:r>
            <a:r>
              <a:rPr lang="en-US" dirty="0" smtClean="0">
                <a:latin typeface="Cambria" panose="02040503050406030204" pitchFamily="18" charset="0"/>
                <a:ea typeface="Cambria" panose="02040503050406030204" pitchFamily="18" charset="0"/>
              </a:rPr>
              <a:t>in these repertories particular aspect of the case is </a:t>
            </a:r>
          </a:p>
          <a:p>
            <a:pPr algn="just">
              <a:lnSpc>
                <a:spcPct val="150000"/>
              </a:lnSpc>
            </a:pPr>
            <a:r>
              <a:rPr lang="en-US" dirty="0">
                <a:latin typeface="Cambria" panose="02040503050406030204" pitchFamily="18" charset="0"/>
                <a:ea typeface="Cambria" panose="02040503050406030204" pitchFamily="18" charset="0"/>
              </a:rPr>
              <a:t> </a:t>
            </a:r>
            <a:r>
              <a:rPr lang="en-US" dirty="0" smtClean="0">
                <a:latin typeface="Cambria" panose="02040503050406030204" pitchFamily="18" charset="0"/>
                <a:ea typeface="Cambria" panose="02040503050406030204" pitchFamily="18" charset="0"/>
              </a:rPr>
              <a:t>       given more importance. E.g. BTPB, BBCR, </a:t>
            </a:r>
            <a:r>
              <a:rPr lang="en-US" dirty="0" err="1" smtClean="0">
                <a:latin typeface="Cambria" panose="02040503050406030204" pitchFamily="18" charset="0"/>
                <a:ea typeface="Cambria" panose="02040503050406030204" pitchFamily="18" charset="0"/>
              </a:rPr>
              <a:t>Boger’s</a:t>
            </a:r>
            <a:r>
              <a:rPr lang="en-US" dirty="0" smtClean="0">
                <a:latin typeface="Cambria" panose="02040503050406030204" pitchFamily="18" charset="0"/>
                <a:ea typeface="Cambria" panose="02040503050406030204" pitchFamily="18" charset="0"/>
              </a:rPr>
              <a:t> Synoptic Key Etc.</a:t>
            </a:r>
          </a:p>
          <a:p>
            <a:pPr algn="just">
              <a:lnSpc>
                <a:spcPct val="150000"/>
              </a:lnSpc>
            </a:pPr>
            <a:endParaRPr lang="en-US" dirty="0">
              <a:latin typeface="Cambria" panose="02040503050406030204" pitchFamily="18" charset="0"/>
              <a:ea typeface="Cambria" panose="02040503050406030204" pitchFamily="18" charset="0"/>
            </a:endParaRPr>
          </a:p>
          <a:p>
            <a:pPr algn="just">
              <a:lnSpc>
                <a:spcPct val="150000"/>
              </a:lnSpc>
            </a:pPr>
            <a:r>
              <a:rPr lang="en-US" dirty="0" smtClean="0">
                <a:latin typeface="Cambria" panose="02040503050406030204" pitchFamily="18" charset="0"/>
                <a:ea typeface="Cambria" panose="02040503050406030204" pitchFamily="18" charset="0"/>
              </a:rPr>
              <a:t> </a:t>
            </a:r>
            <a:r>
              <a:rPr lang="en-US" b="1" dirty="0" smtClean="0">
                <a:solidFill>
                  <a:srgbClr val="FF0000"/>
                </a:solidFill>
                <a:latin typeface="Cambria" panose="02040503050406030204" pitchFamily="18" charset="0"/>
                <a:ea typeface="Cambria" panose="02040503050406030204" pitchFamily="18" charset="0"/>
              </a:rPr>
              <a:t>2.    </a:t>
            </a:r>
            <a:r>
              <a:rPr lang="en-US" b="1" u="sng" dirty="0" smtClean="0">
                <a:solidFill>
                  <a:srgbClr val="FF0000"/>
                </a:solidFill>
                <a:latin typeface="Cambria" panose="02040503050406030204" pitchFamily="18" charset="0"/>
                <a:ea typeface="Cambria" panose="02040503050406030204" pitchFamily="18" charset="0"/>
              </a:rPr>
              <a:t>Repertories with no philosophical background</a:t>
            </a:r>
            <a:r>
              <a:rPr lang="en-US" dirty="0" smtClean="0">
                <a:latin typeface="Cambria" panose="02040503050406030204" pitchFamily="18" charset="0"/>
                <a:ea typeface="Cambria" panose="02040503050406030204" pitchFamily="18" charset="0"/>
              </a:rPr>
              <a:t>: Also known as </a:t>
            </a:r>
            <a:r>
              <a:rPr lang="en-US" b="1" dirty="0" smtClean="0">
                <a:solidFill>
                  <a:srgbClr val="7030A0"/>
                </a:solidFill>
                <a:latin typeface="Cambria" panose="02040503050406030204" pitchFamily="18" charset="0"/>
                <a:ea typeface="Cambria" panose="02040503050406030204" pitchFamily="18" charset="0"/>
              </a:rPr>
              <a:t>“ PURITAN GROUP OF REPERTORIES / </a:t>
            </a:r>
          </a:p>
          <a:p>
            <a:pPr algn="just">
              <a:lnSpc>
                <a:spcPct val="150000"/>
              </a:lnSpc>
            </a:pPr>
            <a:r>
              <a:rPr lang="en-US" dirty="0">
                <a:latin typeface="Cambria" panose="02040503050406030204" pitchFamily="18" charset="0"/>
                <a:ea typeface="Cambria" panose="02040503050406030204" pitchFamily="18" charset="0"/>
              </a:rPr>
              <a:t> </a:t>
            </a:r>
            <a:r>
              <a:rPr lang="en-US" dirty="0" smtClean="0">
                <a:latin typeface="Cambria" panose="02040503050406030204" pitchFamily="18" charset="0"/>
                <a:ea typeface="Cambria" panose="02040503050406030204" pitchFamily="18" charset="0"/>
              </a:rPr>
              <a:t>       </a:t>
            </a:r>
            <a:r>
              <a:rPr lang="en-US" b="1" dirty="0" smtClean="0">
                <a:solidFill>
                  <a:srgbClr val="7030A0"/>
                </a:solidFill>
                <a:latin typeface="Cambria" panose="02040503050406030204" pitchFamily="18" charset="0"/>
                <a:ea typeface="Cambria" panose="02040503050406030204" pitchFamily="18" charset="0"/>
              </a:rPr>
              <a:t>CONCORDANCE REPERTORIES. </a:t>
            </a:r>
            <a:r>
              <a:rPr lang="en-US" dirty="0" smtClean="0">
                <a:latin typeface="Cambria" panose="02040503050406030204" pitchFamily="18" charset="0"/>
                <a:ea typeface="Cambria" panose="02040503050406030204" pitchFamily="18" charset="0"/>
              </a:rPr>
              <a:t>Such repertories are not based on any philosophy and used only for   </a:t>
            </a:r>
          </a:p>
          <a:p>
            <a:pPr algn="just">
              <a:lnSpc>
                <a:spcPct val="150000"/>
              </a:lnSpc>
            </a:pPr>
            <a:r>
              <a:rPr lang="en-US" dirty="0">
                <a:latin typeface="Cambria" panose="02040503050406030204" pitchFamily="18" charset="0"/>
                <a:ea typeface="Cambria" panose="02040503050406030204" pitchFamily="18" charset="0"/>
              </a:rPr>
              <a:t> </a:t>
            </a:r>
            <a:r>
              <a:rPr lang="en-US" dirty="0" smtClean="0">
                <a:latin typeface="Cambria" panose="02040503050406030204" pitchFamily="18" charset="0"/>
                <a:ea typeface="Cambria" panose="02040503050406030204" pitchFamily="18" charset="0"/>
              </a:rPr>
              <a:t>      reference purpose. E.g. </a:t>
            </a:r>
            <a:r>
              <a:rPr lang="en-US" dirty="0" err="1" smtClean="0">
                <a:latin typeface="Cambria" panose="02040503050406030204" pitchFamily="18" charset="0"/>
                <a:ea typeface="Cambria" panose="02040503050406030204" pitchFamily="18" charset="0"/>
              </a:rPr>
              <a:t>Knerr’s</a:t>
            </a:r>
            <a:r>
              <a:rPr lang="en-US" dirty="0" smtClean="0">
                <a:latin typeface="Cambria" panose="02040503050406030204" pitchFamily="18" charset="0"/>
                <a:ea typeface="Cambria" panose="02040503050406030204" pitchFamily="18" charset="0"/>
              </a:rPr>
              <a:t> Repertory To </a:t>
            </a:r>
            <a:r>
              <a:rPr lang="en-US" dirty="0" err="1" smtClean="0">
                <a:latin typeface="Cambria" panose="02040503050406030204" pitchFamily="18" charset="0"/>
                <a:ea typeface="Cambria" panose="02040503050406030204" pitchFamily="18" charset="0"/>
              </a:rPr>
              <a:t>Hering’s</a:t>
            </a:r>
            <a:r>
              <a:rPr lang="en-US" dirty="0" smtClean="0">
                <a:latin typeface="Cambria" panose="02040503050406030204" pitchFamily="18" charset="0"/>
                <a:ea typeface="Cambria" panose="02040503050406030204" pitchFamily="18" charset="0"/>
              </a:rPr>
              <a:t> Guiding Symptoms, Gentry’s Concordance Repertory.</a:t>
            </a:r>
          </a:p>
          <a:p>
            <a:pPr algn="just">
              <a:lnSpc>
                <a:spcPct val="150000"/>
              </a:lnSpc>
            </a:pPr>
            <a:r>
              <a:rPr lang="en-US" dirty="0" smtClean="0">
                <a:latin typeface="Cambria" panose="02040503050406030204" pitchFamily="18" charset="0"/>
                <a:ea typeface="Cambria" panose="02040503050406030204" pitchFamily="18" charset="0"/>
              </a:rPr>
              <a:t>        </a:t>
            </a:r>
          </a:p>
          <a:p>
            <a:pPr algn="just"/>
            <a:r>
              <a:rPr lang="en-US" dirty="0">
                <a:latin typeface="Cambria" panose="02040503050406030204" pitchFamily="18" charset="0"/>
                <a:ea typeface="Cambria" panose="02040503050406030204" pitchFamily="18" charset="0"/>
              </a:rPr>
              <a:t> </a:t>
            </a:r>
            <a:r>
              <a:rPr lang="en-US" dirty="0" smtClean="0">
                <a:latin typeface="Cambria" panose="02040503050406030204" pitchFamily="18" charset="0"/>
                <a:ea typeface="Cambria" panose="02040503050406030204" pitchFamily="18" charset="0"/>
              </a:rPr>
              <a:t>   </a:t>
            </a:r>
          </a:p>
          <a:p>
            <a:pPr algn="just"/>
            <a:endParaRPr lang="en-US" dirty="0" smtClean="0">
              <a:latin typeface="Cambria" panose="02040503050406030204" pitchFamily="18" charset="0"/>
              <a:ea typeface="Cambria" panose="02040503050406030204" pitchFamily="18" charset="0"/>
            </a:endParaRPr>
          </a:p>
          <a:p>
            <a:pPr algn="just"/>
            <a:r>
              <a:rPr lang="en-US" dirty="0" smtClean="0">
                <a:latin typeface="Cambria" panose="02040503050406030204" pitchFamily="18" charset="0"/>
                <a:ea typeface="Cambria" panose="02040503050406030204" pitchFamily="18" charset="0"/>
              </a:rPr>
              <a:t>       </a:t>
            </a:r>
            <a:endParaRPr lang="en-US"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2877810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9307" y="286603"/>
            <a:ext cx="11300347" cy="6324808"/>
          </a:xfrm>
          <a:prstGeom prst="rect">
            <a:avLst/>
          </a:prstGeom>
          <a:noFill/>
        </p:spPr>
        <p:txBody>
          <a:bodyPr wrap="square" rtlCol="0">
            <a:spAutoFit/>
          </a:bodyPr>
          <a:lstStyle/>
          <a:p>
            <a:pPr algn="just">
              <a:lnSpc>
                <a:spcPct val="150000"/>
              </a:lnSpc>
            </a:pPr>
            <a:r>
              <a:rPr lang="en-US" dirty="0" smtClean="0"/>
              <a:t>3. </a:t>
            </a:r>
            <a:r>
              <a:rPr lang="en-US" b="1" u="sng" dirty="0" smtClean="0">
                <a:solidFill>
                  <a:srgbClr val="FF0000"/>
                </a:solidFill>
                <a:latin typeface="Cambria" panose="02040503050406030204" pitchFamily="18" charset="0"/>
                <a:ea typeface="Cambria" panose="02040503050406030204" pitchFamily="18" charset="0"/>
              </a:rPr>
              <a:t>Clinical repertories</a:t>
            </a:r>
            <a:r>
              <a:rPr lang="en-US" b="1" dirty="0" smtClean="0">
                <a:solidFill>
                  <a:srgbClr val="FF0000"/>
                </a:solidFill>
                <a:latin typeface="Cambria" panose="02040503050406030204" pitchFamily="18" charset="0"/>
                <a:ea typeface="Cambria" panose="02040503050406030204" pitchFamily="18" charset="0"/>
              </a:rPr>
              <a:t>: </a:t>
            </a:r>
            <a:r>
              <a:rPr lang="en-US" dirty="0" smtClean="0">
                <a:latin typeface="Cambria" panose="02040503050406030204" pitchFamily="18" charset="0"/>
                <a:ea typeface="Cambria" panose="02040503050406030204" pitchFamily="18" charset="0"/>
              </a:rPr>
              <a:t>these repertories have clinical rubrics under different systems and related medicines are </a:t>
            </a:r>
          </a:p>
          <a:p>
            <a:pPr algn="just">
              <a:lnSpc>
                <a:spcPct val="150000"/>
              </a:lnSpc>
            </a:pPr>
            <a:r>
              <a:rPr lang="en-US" dirty="0">
                <a:latin typeface="Cambria" panose="02040503050406030204" pitchFamily="18" charset="0"/>
                <a:ea typeface="Cambria" panose="02040503050406030204" pitchFamily="18" charset="0"/>
              </a:rPr>
              <a:t> </a:t>
            </a:r>
            <a:r>
              <a:rPr lang="en-US" dirty="0" smtClean="0">
                <a:latin typeface="Cambria" panose="02040503050406030204" pitchFamily="18" charset="0"/>
                <a:ea typeface="Cambria" panose="02040503050406030204" pitchFamily="18" charset="0"/>
              </a:rPr>
              <a:t>   given for such rubrics. The main highlighting point in these repertories is the medicines mentioned here are </a:t>
            </a:r>
          </a:p>
          <a:p>
            <a:pPr algn="just">
              <a:lnSpc>
                <a:spcPct val="150000"/>
              </a:lnSpc>
            </a:pPr>
            <a:r>
              <a:rPr lang="en-US" dirty="0">
                <a:latin typeface="Cambria" panose="02040503050406030204" pitchFamily="18" charset="0"/>
                <a:ea typeface="Cambria" panose="02040503050406030204" pitchFamily="18" charset="0"/>
              </a:rPr>
              <a:t> </a:t>
            </a:r>
            <a:r>
              <a:rPr lang="en-US" dirty="0" smtClean="0">
                <a:latin typeface="Cambria" panose="02040503050406030204" pitchFamily="18" charset="0"/>
                <a:ea typeface="Cambria" panose="02040503050406030204" pitchFamily="18" charset="0"/>
              </a:rPr>
              <a:t>   used by the author in given condition. So they are more authenticated and helpful in bedside prescriptions.   </a:t>
            </a:r>
          </a:p>
          <a:p>
            <a:pPr algn="just">
              <a:lnSpc>
                <a:spcPct val="150000"/>
              </a:lnSpc>
            </a:pPr>
            <a:r>
              <a:rPr lang="en-US" dirty="0">
                <a:latin typeface="Cambria" panose="02040503050406030204" pitchFamily="18" charset="0"/>
                <a:ea typeface="Cambria" panose="02040503050406030204" pitchFamily="18" charset="0"/>
              </a:rPr>
              <a:t> </a:t>
            </a:r>
            <a:r>
              <a:rPr lang="en-US" dirty="0" smtClean="0">
                <a:latin typeface="Cambria" panose="02040503050406030204" pitchFamily="18" charset="0"/>
                <a:ea typeface="Cambria" panose="02040503050406030204" pitchFamily="18" charset="0"/>
              </a:rPr>
              <a:t>  </a:t>
            </a:r>
            <a:r>
              <a:rPr lang="en-US" b="1" u="sng" dirty="0" smtClean="0">
                <a:solidFill>
                  <a:srgbClr val="FF0000"/>
                </a:solidFill>
                <a:latin typeface="Cambria" panose="02040503050406030204" pitchFamily="18" charset="0"/>
                <a:ea typeface="Cambria" panose="02040503050406030204" pitchFamily="18" charset="0"/>
              </a:rPr>
              <a:t>These repertories are sub divided as follows.</a:t>
            </a:r>
          </a:p>
          <a:p>
            <a:pPr algn="just">
              <a:lnSpc>
                <a:spcPct val="150000"/>
              </a:lnSpc>
            </a:pPr>
            <a:r>
              <a:rPr lang="en-US" dirty="0">
                <a:latin typeface="Cambria" panose="02040503050406030204" pitchFamily="18" charset="0"/>
                <a:ea typeface="Cambria" panose="02040503050406030204" pitchFamily="18" charset="0"/>
              </a:rPr>
              <a:t> </a:t>
            </a:r>
            <a:r>
              <a:rPr lang="en-US" dirty="0" smtClean="0">
                <a:latin typeface="Cambria" panose="02040503050406030204" pitchFamily="18" charset="0"/>
                <a:ea typeface="Cambria" panose="02040503050406030204" pitchFamily="18" charset="0"/>
              </a:rPr>
              <a:t>  </a:t>
            </a:r>
            <a:r>
              <a:rPr lang="en-US" b="1" dirty="0" smtClean="0">
                <a:solidFill>
                  <a:srgbClr val="7030A0"/>
                </a:solidFill>
                <a:latin typeface="Cambria" panose="02040503050406030204" pitchFamily="18" charset="0"/>
                <a:ea typeface="Cambria" panose="02040503050406030204" pitchFamily="18" charset="0"/>
              </a:rPr>
              <a:t>1</a:t>
            </a:r>
            <a:r>
              <a:rPr lang="en-US" b="1" u="sng" dirty="0" smtClean="0">
                <a:solidFill>
                  <a:srgbClr val="7030A0"/>
                </a:solidFill>
                <a:latin typeface="Cambria" panose="02040503050406030204" pitchFamily="18" charset="0"/>
                <a:ea typeface="Cambria" panose="02040503050406030204" pitchFamily="18" charset="0"/>
              </a:rPr>
              <a:t>. covering the whole body</a:t>
            </a:r>
            <a:r>
              <a:rPr lang="en-US" dirty="0" smtClean="0">
                <a:latin typeface="Cambria" panose="02040503050406030204" pitchFamily="18" charset="0"/>
                <a:ea typeface="Cambria" panose="02040503050406030204" pitchFamily="18" charset="0"/>
              </a:rPr>
              <a:t>: in these repertories all the systems are given e.g. Clinical repertory by Oscar </a:t>
            </a:r>
          </a:p>
          <a:p>
            <a:pPr algn="just">
              <a:lnSpc>
                <a:spcPct val="150000"/>
              </a:lnSpc>
            </a:pPr>
            <a:r>
              <a:rPr lang="en-US" dirty="0">
                <a:latin typeface="Cambria" panose="02040503050406030204" pitchFamily="18" charset="0"/>
                <a:ea typeface="Cambria" panose="02040503050406030204" pitchFamily="18" charset="0"/>
              </a:rPr>
              <a:t> </a:t>
            </a:r>
            <a:r>
              <a:rPr lang="en-US" dirty="0" smtClean="0">
                <a:latin typeface="Cambria" panose="02040503050406030204" pitchFamily="18" charset="0"/>
                <a:ea typeface="Cambria" panose="02040503050406030204" pitchFamily="18" charset="0"/>
              </a:rPr>
              <a:t>      </a:t>
            </a:r>
            <a:r>
              <a:rPr lang="en-US" dirty="0" err="1" smtClean="0">
                <a:latin typeface="Cambria" panose="02040503050406030204" pitchFamily="18" charset="0"/>
                <a:ea typeface="Cambria" panose="02040503050406030204" pitchFamily="18" charset="0"/>
              </a:rPr>
              <a:t>Boericke</a:t>
            </a:r>
            <a:r>
              <a:rPr lang="en-US" dirty="0" smtClean="0">
                <a:latin typeface="Cambria" panose="02040503050406030204" pitchFamily="18" charset="0"/>
                <a:ea typeface="Cambria" panose="02040503050406030204" pitchFamily="18" charset="0"/>
              </a:rPr>
              <a:t> ( 1</a:t>
            </a:r>
            <a:r>
              <a:rPr lang="en-US" baseline="30000" dirty="0" smtClean="0">
                <a:latin typeface="Cambria" panose="02040503050406030204" pitchFamily="18" charset="0"/>
                <a:ea typeface="Cambria" panose="02040503050406030204" pitchFamily="18" charset="0"/>
              </a:rPr>
              <a:t>st</a:t>
            </a:r>
            <a:r>
              <a:rPr lang="en-US" dirty="0" smtClean="0">
                <a:latin typeface="Cambria" panose="02040503050406030204" pitchFamily="18" charset="0"/>
                <a:ea typeface="Cambria" panose="02040503050406030204" pitchFamily="18" charset="0"/>
              </a:rPr>
              <a:t> part is </a:t>
            </a:r>
            <a:r>
              <a:rPr lang="en-US" dirty="0" err="1" smtClean="0">
                <a:latin typeface="Cambria" panose="02040503050406030204" pitchFamily="18" charset="0"/>
                <a:ea typeface="Cambria" panose="02040503050406030204" pitchFamily="18" charset="0"/>
              </a:rPr>
              <a:t>materia</a:t>
            </a:r>
            <a:r>
              <a:rPr lang="en-US" dirty="0" smtClean="0">
                <a:latin typeface="Cambria" panose="02040503050406030204" pitchFamily="18" charset="0"/>
                <a:ea typeface="Cambria" panose="02040503050406030204" pitchFamily="18" charset="0"/>
              </a:rPr>
              <a:t> </a:t>
            </a:r>
            <a:r>
              <a:rPr lang="en-US" dirty="0" err="1" smtClean="0">
                <a:latin typeface="Cambria" panose="02040503050406030204" pitchFamily="18" charset="0"/>
                <a:ea typeface="Cambria" panose="02040503050406030204" pitchFamily="18" charset="0"/>
              </a:rPr>
              <a:t>medica</a:t>
            </a:r>
            <a:r>
              <a:rPr lang="en-US" dirty="0" smtClean="0">
                <a:latin typeface="Cambria" panose="02040503050406030204" pitchFamily="18" charset="0"/>
                <a:ea typeface="Cambria" panose="02040503050406030204" pitchFamily="18" charset="0"/>
              </a:rPr>
              <a:t> by William </a:t>
            </a:r>
            <a:r>
              <a:rPr lang="en-US" dirty="0" err="1" smtClean="0">
                <a:latin typeface="Cambria" panose="02040503050406030204" pitchFamily="18" charset="0"/>
                <a:ea typeface="Cambria" panose="02040503050406030204" pitchFamily="18" charset="0"/>
              </a:rPr>
              <a:t>Boericke</a:t>
            </a:r>
            <a:r>
              <a:rPr lang="en-US" dirty="0" smtClean="0">
                <a:latin typeface="Cambria" panose="02040503050406030204" pitchFamily="18" charset="0"/>
                <a:ea typeface="Cambria" panose="02040503050406030204" pitchFamily="18" charset="0"/>
              </a:rPr>
              <a:t>), clinical repertory by J.H. Clarke</a:t>
            </a:r>
          </a:p>
          <a:p>
            <a:pPr algn="just">
              <a:lnSpc>
                <a:spcPct val="150000"/>
              </a:lnSpc>
            </a:pPr>
            <a:endParaRPr lang="en-US" dirty="0">
              <a:latin typeface="Cambria" panose="02040503050406030204" pitchFamily="18" charset="0"/>
              <a:ea typeface="Cambria" panose="02040503050406030204" pitchFamily="18" charset="0"/>
            </a:endParaRPr>
          </a:p>
          <a:p>
            <a:pPr marL="342900" indent="-342900" algn="just">
              <a:lnSpc>
                <a:spcPct val="150000"/>
              </a:lnSpc>
              <a:buAutoNum type="arabicPeriod" startAt="2"/>
            </a:pPr>
            <a:r>
              <a:rPr lang="en-US" b="1" u="sng" dirty="0" smtClean="0">
                <a:solidFill>
                  <a:srgbClr val="7030A0"/>
                </a:solidFill>
                <a:latin typeface="Cambria" panose="02040503050406030204" pitchFamily="18" charset="0"/>
                <a:ea typeface="Cambria" panose="02040503050406030204" pitchFamily="18" charset="0"/>
              </a:rPr>
              <a:t>On specific parts: </a:t>
            </a:r>
            <a:r>
              <a:rPr lang="en-US" dirty="0" smtClean="0">
                <a:latin typeface="Cambria" panose="02040503050406030204" pitchFamily="18" charset="0"/>
                <a:ea typeface="Cambria" panose="02040503050406030204" pitchFamily="18" charset="0"/>
              </a:rPr>
              <a:t>e.g. </a:t>
            </a:r>
            <a:r>
              <a:rPr lang="en-US" dirty="0" err="1" smtClean="0">
                <a:latin typeface="Cambria" panose="02040503050406030204" pitchFamily="18" charset="0"/>
                <a:ea typeface="Cambria" panose="02040503050406030204" pitchFamily="18" charset="0"/>
              </a:rPr>
              <a:t>Berridge’s</a:t>
            </a:r>
            <a:r>
              <a:rPr lang="en-US" dirty="0" smtClean="0">
                <a:latin typeface="Cambria" panose="02040503050406030204" pitchFamily="18" charset="0"/>
                <a:ea typeface="Cambria" panose="02040503050406030204" pitchFamily="18" charset="0"/>
              </a:rPr>
              <a:t> Eye Repertory, Morgan’s Urinary Organs, Minton’s Uterine Therapeutics</a:t>
            </a:r>
          </a:p>
          <a:p>
            <a:pPr marL="342900" indent="-342900" algn="just">
              <a:lnSpc>
                <a:spcPct val="150000"/>
              </a:lnSpc>
              <a:buAutoNum type="arabicPeriod" startAt="2"/>
            </a:pPr>
            <a:r>
              <a:rPr lang="en-US" b="1" u="sng" dirty="0" smtClean="0">
                <a:solidFill>
                  <a:srgbClr val="7030A0"/>
                </a:solidFill>
                <a:latin typeface="Cambria" panose="02040503050406030204" pitchFamily="18" charset="0"/>
                <a:ea typeface="Cambria" panose="02040503050406030204" pitchFamily="18" charset="0"/>
              </a:rPr>
              <a:t>On clinical conditions</a:t>
            </a:r>
            <a:r>
              <a:rPr lang="en-US" dirty="0" smtClean="0">
                <a:latin typeface="Cambria" panose="02040503050406030204" pitchFamily="18" charset="0"/>
                <a:ea typeface="Cambria" panose="02040503050406030204" pitchFamily="18" charset="0"/>
              </a:rPr>
              <a:t>: e.g. Robert’s Rheumatic Medicines, Bell’s Diarrhea, Allen’s Repertory Of Intermittent Fever</a:t>
            </a:r>
          </a:p>
          <a:p>
            <a:pPr marL="342900" indent="-342900" algn="just">
              <a:lnSpc>
                <a:spcPct val="150000"/>
              </a:lnSpc>
              <a:buAutoNum type="arabicPeriod" startAt="2"/>
            </a:pPr>
            <a:r>
              <a:rPr lang="en-US" b="1" u="sng" dirty="0" smtClean="0">
                <a:solidFill>
                  <a:srgbClr val="FF0000"/>
                </a:solidFill>
                <a:latin typeface="Cambria" panose="02040503050406030204" pitchFamily="18" charset="0"/>
                <a:ea typeface="Cambria" panose="02040503050406030204" pitchFamily="18" charset="0"/>
              </a:rPr>
              <a:t>Card repertories</a:t>
            </a:r>
            <a:r>
              <a:rPr lang="en-US" dirty="0" smtClean="0">
                <a:solidFill>
                  <a:srgbClr val="FF0000"/>
                </a:solidFill>
                <a:latin typeface="Cambria" panose="02040503050406030204" pitchFamily="18" charset="0"/>
                <a:ea typeface="Cambria" panose="02040503050406030204" pitchFamily="18" charset="0"/>
              </a:rPr>
              <a:t>: </a:t>
            </a:r>
            <a:r>
              <a:rPr lang="en-US" dirty="0" smtClean="0">
                <a:latin typeface="Cambria" panose="02040503050406030204" pitchFamily="18" charset="0"/>
                <a:ea typeface="Cambria" panose="02040503050406030204" pitchFamily="18" charset="0"/>
              </a:rPr>
              <a:t>slips of cards which are arranged systematically are used here for </a:t>
            </a:r>
            <a:r>
              <a:rPr lang="en-US" dirty="0" err="1" smtClean="0">
                <a:latin typeface="Cambria" panose="02040503050406030204" pitchFamily="18" charset="0"/>
                <a:ea typeface="Cambria" panose="02040503050406030204" pitchFamily="18" charset="0"/>
              </a:rPr>
              <a:t>repertorisation</a:t>
            </a:r>
            <a:r>
              <a:rPr lang="en-US" dirty="0" smtClean="0">
                <a:latin typeface="Cambria" panose="02040503050406030204" pitchFamily="18" charset="0"/>
                <a:ea typeface="Cambria" panose="02040503050406030204" pitchFamily="18" charset="0"/>
              </a:rPr>
              <a:t>.  E.g. Kishore’s Card Repertory, Sharma’s Card Repertory, </a:t>
            </a:r>
            <a:r>
              <a:rPr lang="en-US" dirty="0" err="1" smtClean="0">
                <a:latin typeface="Cambria" panose="02040503050406030204" pitchFamily="18" charset="0"/>
                <a:ea typeface="Cambria" panose="02040503050406030204" pitchFamily="18" charset="0"/>
              </a:rPr>
              <a:t>Boger’s</a:t>
            </a:r>
            <a:r>
              <a:rPr lang="en-US" dirty="0" smtClean="0">
                <a:latin typeface="Cambria" panose="02040503050406030204" pitchFamily="18" charset="0"/>
                <a:ea typeface="Cambria" panose="02040503050406030204" pitchFamily="18" charset="0"/>
              </a:rPr>
              <a:t> Card Index, </a:t>
            </a:r>
            <a:r>
              <a:rPr lang="en-US" dirty="0" err="1" smtClean="0">
                <a:latin typeface="Cambria" panose="02040503050406030204" pitchFamily="18" charset="0"/>
                <a:ea typeface="Cambria" panose="02040503050406030204" pitchFamily="18" charset="0"/>
              </a:rPr>
              <a:t>Sankaran’s</a:t>
            </a:r>
            <a:r>
              <a:rPr lang="en-US" dirty="0" smtClean="0">
                <a:latin typeface="Cambria" panose="02040503050406030204" pitchFamily="18" charset="0"/>
                <a:ea typeface="Cambria" panose="02040503050406030204" pitchFamily="18" charset="0"/>
              </a:rPr>
              <a:t> Card Repertory</a:t>
            </a:r>
          </a:p>
          <a:p>
            <a:pPr marL="342900" indent="-342900" algn="just">
              <a:lnSpc>
                <a:spcPct val="150000"/>
              </a:lnSpc>
              <a:buAutoNum type="arabicPeriod" startAt="2"/>
            </a:pPr>
            <a:r>
              <a:rPr lang="en-US" b="1" u="sng" dirty="0" err="1" smtClean="0">
                <a:solidFill>
                  <a:srgbClr val="FF0000"/>
                </a:solidFill>
                <a:latin typeface="Cambria" panose="02040503050406030204" pitchFamily="18" charset="0"/>
                <a:ea typeface="Cambria" panose="02040503050406030204" pitchFamily="18" charset="0"/>
              </a:rPr>
              <a:t>Mechaniaclly</a:t>
            </a:r>
            <a:r>
              <a:rPr lang="en-US" b="1" u="sng" dirty="0" smtClean="0">
                <a:solidFill>
                  <a:srgbClr val="FF0000"/>
                </a:solidFill>
                <a:latin typeface="Cambria" panose="02040503050406030204" pitchFamily="18" charset="0"/>
                <a:ea typeface="Cambria" panose="02040503050406030204" pitchFamily="18" charset="0"/>
              </a:rPr>
              <a:t> aided repertories </a:t>
            </a:r>
            <a:r>
              <a:rPr lang="en-US" dirty="0" smtClean="0">
                <a:latin typeface="Cambria" panose="02040503050406030204" pitchFamily="18" charset="0"/>
                <a:ea typeface="Cambria" panose="02040503050406030204" pitchFamily="18" charset="0"/>
              </a:rPr>
              <a:t>( computer repertories): to fasten the process of </a:t>
            </a:r>
            <a:r>
              <a:rPr lang="en-US" dirty="0" err="1" smtClean="0">
                <a:latin typeface="Cambria" panose="02040503050406030204" pitchFamily="18" charset="0"/>
                <a:ea typeface="Cambria" panose="02040503050406030204" pitchFamily="18" charset="0"/>
              </a:rPr>
              <a:t>repertorization</a:t>
            </a:r>
            <a:r>
              <a:rPr lang="en-US" dirty="0" smtClean="0">
                <a:latin typeface="Cambria" panose="02040503050406030204" pitchFamily="18" charset="0"/>
                <a:ea typeface="Cambria" panose="02040503050406030204" pitchFamily="18" charset="0"/>
              </a:rPr>
              <a:t> many soft wares are used, they also have lot of information on </a:t>
            </a:r>
            <a:r>
              <a:rPr lang="en-US" dirty="0" err="1" smtClean="0">
                <a:latin typeface="Cambria" panose="02040503050406030204" pitchFamily="18" charset="0"/>
                <a:ea typeface="Cambria" panose="02040503050406030204" pitchFamily="18" charset="0"/>
              </a:rPr>
              <a:t>materia</a:t>
            </a:r>
            <a:r>
              <a:rPr lang="en-US" dirty="0" smtClean="0">
                <a:latin typeface="Cambria" panose="02040503050406030204" pitchFamily="18" charset="0"/>
                <a:ea typeface="Cambria" panose="02040503050406030204" pitchFamily="18" charset="0"/>
              </a:rPr>
              <a:t> </a:t>
            </a:r>
            <a:r>
              <a:rPr lang="en-US" dirty="0" err="1" smtClean="0">
                <a:latin typeface="Cambria" panose="02040503050406030204" pitchFamily="18" charset="0"/>
                <a:ea typeface="Cambria" panose="02040503050406030204" pitchFamily="18" charset="0"/>
              </a:rPr>
              <a:t>medica</a:t>
            </a:r>
            <a:r>
              <a:rPr lang="en-US" dirty="0" smtClean="0">
                <a:latin typeface="Cambria" panose="02040503050406030204" pitchFamily="18" charset="0"/>
                <a:ea typeface="Cambria" panose="02040503050406030204" pitchFamily="18" charset="0"/>
              </a:rPr>
              <a:t>, case reports, comparative M-M, etc.</a:t>
            </a:r>
          </a:p>
          <a:p>
            <a:pPr algn="just">
              <a:lnSpc>
                <a:spcPct val="150000"/>
              </a:lnSpc>
            </a:pPr>
            <a:r>
              <a:rPr lang="en-US" dirty="0">
                <a:latin typeface="Cambria" panose="02040503050406030204" pitchFamily="18" charset="0"/>
                <a:ea typeface="Cambria" panose="02040503050406030204" pitchFamily="18" charset="0"/>
              </a:rPr>
              <a:t> </a:t>
            </a:r>
            <a:r>
              <a:rPr lang="en-US" dirty="0" smtClean="0">
                <a:latin typeface="Cambria" panose="02040503050406030204" pitchFamily="18" charset="0"/>
                <a:ea typeface="Cambria" panose="02040503050406030204" pitchFamily="18" charset="0"/>
              </a:rPr>
              <a:t>      </a:t>
            </a:r>
            <a:endParaRPr lang="en-US"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7826774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TotalTime>
  <Words>505</Words>
  <Application>Microsoft Office PowerPoint</Application>
  <PresentationFormat>Widescreen</PresentationFormat>
  <Paragraphs>38</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Cambria</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Hp</cp:lastModifiedBy>
  <cp:revision>8</cp:revision>
  <dcterms:created xsi:type="dcterms:W3CDTF">2021-03-18T04:54:04Z</dcterms:created>
  <dcterms:modified xsi:type="dcterms:W3CDTF">2021-03-18T05:48:35Z</dcterms:modified>
</cp:coreProperties>
</file>